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CAB0-19F4-4CEF-8419-44F3D3C08D3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333A-B95F-41F3-819B-EA3CCB2FE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42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CAB0-19F4-4CEF-8419-44F3D3C08D3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333A-B95F-41F3-819B-EA3CCB2FE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55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CAB0-19F4-4CEF-8419-44F3D3C08D3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333A-B95F-41F3-819B-EA3CCB2FE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32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CAB0-19F4-4CEF-8419-44F3D3C08D3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333A-B95F-41F3-819B-EA3CCB2FE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2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CAB0-19F4-4CEF-8419-44F3D3C08D3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333A-B95F-41F3-819B-EA3CCB2FE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56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CAB0-19F4-4CEF-8419-44F3D3C08D3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333A-B95F-41F3-819B-EA3CCB2FE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03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CAB0-19F4-4CEF-8419-44F3D3C08D3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333A-B95F-41F3-819B-EA3CCB2FE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40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CAB0-19F4-4CEF-8419-44F3D3C08D3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333A-B95F-41F3-819B-EA3CCB2FE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33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CAB0-19F4-4CEF-8419-44F3D3C08D3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333A-B95F-41F3-819B-EA3CCB2FE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87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CAB0-19F4-4CEF-8419-44F3D3C08D3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333A-B95F-41F3-819B-EA3CCB2FE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29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CAB0-19F4-4CEF-8419-44F3D3C08D3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333A-B95F-41F3-819B-EA3CCB2FE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64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ECAB0-19F4-4CEF-8419-44F3D3C08D3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333A-B95F-41F3-819B-EA3CCB2FE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79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191030" y="1964239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2423592" y="332657"/>
            <a:ext cx="77768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ru-RU" dirty="0">
                <a:cs typeface="FrankRuehl" panose="020E0503060101010101" pitchFamily="34" charset="-79"/>
              </a:rPr>
              <a:t>Муниципальное бюджетное образовательное учреждение «СОШ с. Андреевка </a:t>
            </a:r>
            <a:r>
              <a:rPr lang="ru-RU" dirty="0" smtClean="0">
                <a:cs typeface="FrankRuehl" panose="020E0503060101010101" pitchFamily="34" charset="-79"/>
              </a:rPr>
              <a:t>Чернянского </a:t>
            </a:r>
            <a:r>
              <a:rPr lang="ru-RU" dirty="0">
                <a:cs typeface="FrankRuehl" panose="020E0503060101010101" pitchFamily="34" charset="-79"/>
              </a:rPr>
              <a:t>района Белгородской области» (Структурное подразделение Д</a:t>
            </a:r>
            <a:r>
              <a:rPr lang="en-US" dirty="0">
                <a:latin typeface="FrankRuehl" panose="020E0503060101010101" pitchFamily="34" charset="-79"/>
                <a:cs typeface="FrankRuehl" panose="020E0503060101010101" pitchFamily="34" charset="-79"/>
              </a:rPr>
              <a:t>C</a:t>
            </a:r>
            <a:r>
              <a:rPr lang="ru-RU" dirty="0">
                <a:cs typeface="FrankRuehl" panose="020E0503060101010101" pitchFamily="34" charset="-79"/>
              </a:rPr>
              <a:t> «Солнышко»)</a:t>
            </a:r>
          </a:p>
          <a:p>
            <a:r>
              <a:rPr lang="ru-RU" b="1" dirty="0">
                <a:cs typeface="FrankRuehl" panose="020E0503060101010101" pitchFamily="34" charset="-79"/>
              </a:rPr>
              <a:t> </a:t>
            </a:r>
            <a:endParaRPr lang="ru-RU" dirty="0">
              <a:cs typeface="FrankRuehl" panose="020E0503060101010101" pitchFamily="34" charset="-79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58" y="4071943"/>
            <a:ext cx="4320480" cy="22006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096000" y="42862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endParaRPr lang="ru-RU" alt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96066" y="4357694"/>
            <a:ext cx="3929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00012" algn="just">
              <a:defRPr/>
            </a:pPr>
            <a:r>
              <a:rPr lang="ru-RU" b="1" i="1" dirty="0">
                <a:solidFill>
                  <a:srgbClr val="1D2C5A"/>
                </a:solidFill>
              </a:rPr>
              <a:t>Разработана на основе материалов  </a:t>
            </a:r>
            <a:r>
              <a:rPr lang="ru-RU" b="1" i="1" dirty="0" err="1">
                <a:solidFill>
                  <a:srgbClr val="1D2C5A"/>
                </a:solidFill>
              </a:rPr>
              <a:t>Минпросвещения</a:t>
            </a:r>
            <a:r>
              <a:rPr lang="ru-RU" b="1" i="1" dirty="0">
                <a:solidFill>
                  <a:srgbClr val="1D2C5A"/>
                </a:solidFill>
              </a:rPr>
              <a:t> России и лаборатории дошкольного  образования Института возрастной  физиологии Российской академии  образования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24496" y="6143644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i="1" dirty="0">
                <a:solidFill>
                  <a:srgbClr val="1D2C5A"/>
                </a:solidFill>
              </a:rPr>
              <a:t>2023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843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6" name="object 5"/>
          <p:cNvSpPr>
            <a:spLocks noGrp="1" noChangeShapeType="1"/>
          </p:cNvSpPr>
          <p:nvPr>
            <p:ph type="title" idx="4294967295"/>
          </p:nvPr>
        </p:nvSpPr>
        <p:spPr bwMode="auto">
          <a:xfrm>
            <a:off x="4392614" y="23813"/>
            <a:ext cx="6275387" cy="874712"/>
          </a:xfrm>
          <a:prstGeom prst="rect">
            <a:avLst/>
          </a:prstGeom>
        </p:spPr>
        <p:txBody>
          <a:bodyPr vert="horz" lIns="0" tIns="12065" rIns="0" bIns="0" rtlCol="0" anchor="t">
            <a:spAutoFit/>
          </a:bodyPr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5pPr>
          </a:lstStyle>
          <a:p>
            <a:pPr marL="12700">
              <a:spcBef>
                <a:spcPts val="100"/>
              </a:spcBef>
              <a:defRPr/>
            </a:pPr>
            <a:r>
              <a:rPr sz="2800" b="1">
                <a:solidFill>
                  <a:srgbClr val="1D2C5A"/>
                </a:solidFill>
                <a:latin typeface="Arial"/>
                <a:ea typeface="Arial"/>
              </a:rPr>
              <a:t>ЕДИНОЕ ОБРАЗОВАТЕЛЬНОЕ ПРОСТРАНСТВО</a:t>
            </a:r>
            <a:endParaRPr/>
          </a:p>
        </p:txBody>
      </p:sp>
      <p:pic>
        <p:nvPicPr>
          <p:cNvPr id="11267" name="object 6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6093620" y="1990727"/>
            <a:ext cx="3542109" cy="4452937"/>
          </a:xfrm>
          <a:prstGeom prst="rect">
            <a:avLst/>
          </a:prstGeom>
          <a:noFill/>
        </p:spPr>
      </p:pic>
      <p:sp>
        <p:nvSpPr>
          <p:cNvPr id="11268" name="object 7"/>
          <p:cNvSpPr txBox="1">
            <a:spLocks noGrp="1" noChangeShapeType="1"/>
          </p:cNvSpPr>
          <p:nvPr/>
        </p:nvSpPr>
        <p:spPr bwMode="auto">
          <a:xfrm>
            <a:off x="6167439" y="3557587"/>
            <a:ext cx="1327547" cy="505908"/>
          </a:xfrm>
          <a:prstGeom prst="rect">
            <a:avLst/>
          </a:prstGeom>
          <a:noFill/>
        </p:spPr>
        <p:txBody>
          <a:bodyPr wrap="square" lIns="0" tIns="13335" rIns="0" bIns="0">
            <a:spAutoFit/>
          </a:bodyPr>
          <a:lstStyle/>
          <a:p>
            <a:pPr algn="ctr">
              <a:spcBef>
                <a:spcPts val="100"/>
              </a:spcBef>
              <a:defRPr/>
            </a:pPr>
            <a:r>
              <a:rPr sz="1600" b="1">
                <a:solidFill>
                  <a:srgbClr val="001F5F"/>
                </a:solidFill>
              </a:rPr>
              <a:t>Равные</a:t>
            </a:r>
            <a:endParaRPr lang="en-US" sz="1600" dirty="0"/>
          </a:p>
          <a:p>
            <a:pPr lvl="0" algn="ctr">
              <a:defRPr/>
            </a:pPr>
            <a:r>
              <a:rPr sz="1600">
                <a:latin typeface="Microsoft Sans Serif"/>
                <a:ea typeface="Microsoft Sans Serif"/>
              </a:rPr>
              <a:t>возможности</a:t>
            </a:r>
            <a:endParaRPr sz="1600"/>
          </a:p>
        </p:txBody>
      </p:sp>
      <p:sp>
        <p:nvSpPr>
          <p:cNvPr id="11269" name="object 8"/>
          <p:cNvSpPr txBox="1">
            <a:spLocks noGrp="1" noChangeShapeType="1"/>
          </p:cNvSpPr>
          <p:nvPr/>
        </p:nvSpPr>
        <p:spPr bwMode="auto">
          <a:xfrm>
            <a:off x="8136732" y="2705101"/>
            <a:ext cx="1326356" cy="505908"/>
          </a:xfrm>
          <a:prstGeom prst="rect">
            <a:avLst/>
          </a:prstGeom>
          <a:noFill/>
        </p:spPr>
        <p:txBody>
          <a:bodyPr lIns="0" tIns="13335" rIns="0" bIns="0">
            <a:spAutoFit/>
          </a:bodyPr>
          <a:lstStyle/>
          <a:p>
            <a:pPr algn="ctr">
              <a:spcBef>
                <a:spcPts val="100"/>
              </a:spcBef>
              <a:defRPr/>
            </a:pPr>
            <a:r>
              <a:rPr sz="1600" b="1">
                <a:solidFill>
                  <a:srgbClr val="001F5F"/>
                </a:solidFill>
              </a:rPr>
              <a:t>Качественное</a:t>
            </a:r>
            <a:endParaRPr lang="en-US" sz="1600" dirty="0"/>
          </a:p>
          <a:p>
            <a:pPr lvl="0" algn="ctr">
              <a:defRPr/>
            </a:pPr>
            <a:r>
              <a:rPr sz="1600">
                <a:latin typeface="Microsoft Sans Serif"/>
                <a:ea typeface="Microsoft Sans Serif"/>
              </a:rPr>
              <a:t>образование</a:t>
            </a:r>
            <a:endParaRPr sz="1600"/>
          </a:p>
        </p:txBody>
      </p:sp>
      <p:sp>
        <p:nvSpPr>
          <p:cNvPr id="11270" name="object 9"/>
          <p:cNvSpPr txBox="1">
            <a:spLocks noGrp="1" noChangeShapeType="1"/>
          </p:cNvSpPr>
          <p:nvPr/>
        </p:nvSpPr>
        <p:spPr bwMode="auto">
          <a:xfrm>
            <a:off x="7531893" y="5262564"/>
            <a:ext cx="1398984" cy="505267"/>
          </a:xfrm>
          <a:prstGeom prst="rect">
            <a:avLst/>
          </a:prstGeom>
          <a:noFill/>
        </p:spPr>
        <p:txBody>
          <a:bodyPr lIns="0" tIns="12700" rIns="0" bIns="0">
            <a:spAutoFit/>
          </a:bodyPr>
          <a:lstStyle/>
          <a:p>
            <a:pPr algn="ctr">
              <a:spcBef>
                <a:spcPts val="100"/>
              </a:spcBef>
              <a:defRPr/>
            </a:pPr>
            <a:r>
              <a:rPr sz="1600" b="1">
                <a:solidFill>
                  <a:srgbClr val="001F5F"/>
                </a:solidFill>
              </a:rPr>
              <a:t>Консолидация</a:t>
            </a:r>
            <a:endParaRPr lang="en-US" sz="1600" dirty="0"/>
          </a:p>
          <a:p>
            <a:pPr algn="ctr">
              <a:spcBef>
                <a:spcPts val="13"/>
              </a:spcBef>
              <a:defRPr/>
            </a:pPr>
            <a:r>
              <a:rPr sz="1600">
                <a:latin typeface="Microsoft Sans Serif"/>
                <a:ea typeface="Microsoft Sans Serif"/>
              </a:rPr>
              <a:t>общества</a:t>
            </a:r>
            <a:endParaRPr sz="1600"/>
          </a:p>
        </p:txBody>
      </p:sp>
      <p:pic>
        <p:nvPicPr>
          <p:cNvPr id="11271" name="object 10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6192440" y="901700"/>
            <a:ext cx="1413272" cy="1619250"/>
          </a:xfrm>
          <a:prstGeom prst="rect">
            <a:avLst/>
          </a:prstGeom>
          <a:noFill/>
        </p:spPr>
      </p:pic>
      <p:sp>
        <p:nvSpPr>
          <p:cNvPr id="11272" name="object 11"/>
          <p:cNvSpPr txBox="1">
            <a:spLocks noGrp="1" noChangeShapeType="1"/>
          </p:cNvSpPr>
          <p:nvPr/>
        </p:nvSpPr>
        <p:spPr bwMode="auto">
          <a:xfrm>
            <a:off x="3848046" y="826319"/>
            <a:ext cx="5787735" cy="873956"/>
          </a:xfrm>
          <a:prstGeom prst="rect">
            <a:avLst/>
          </a:prstGeom>
          <a:noFill/>
        </p:spPr>
        <p:txBody>
          <a:bodyPr lIns="0" tIns="12064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800">
                <a:latin typeface="Microsoft Sans Serif"/>
                <a:ea typeface="Microsoft Sans Serif"/>
              </a:rPr>
              <a:t>= суверенитет образовательной системы РФ</a:t>
            </a:r>
            <a:endParaRPr/>
          </a:p>
        </p:txBody>
      </p:sp>
      <p:grpSp>
        <p:nvGrpSpPr>
          <p:cNvPr id="2" name="object 12"/>
          <p:cNvGrpSpPr/>
          <p:nvPr/>
        </p:nvGrpSpPr>
        <p:grpSpPr bwMode="auto">
          <a:xfrm>
            <a:off x="1687116" y="541337"/>
            <a:ext cx="2443163" cy="3744912"/>
            <a:chOff x="217931" y="541807"/>
            <a:chExt cx="3256915" cy="3745229"/>
          </a:xfrm>
        </p:grpSpPr>
        <p:pic>
          <p:nvPicPr>
            <p:cNvPr id="11287" name="object 1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861098" y="541807"/>
              <a:ext cx="1733765" cy="1817979"/>
            </a:xfrm>
            <a:prstGeom prst="rect">
              <a:avLst/>
            </a:prstGeom>
            <a:noFill/>
          </p:spPr>
        </p:pic>
        <p:pic>
          <p:nvPicPr>
            <p:cNvPr id="11288" name="object 14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217931" y="1613916"/>
              <a:ext cx="3256788" cy="2673095"/>
            </a:xfrm>
            <a:prstGeom prst="rect">
              <a:avLst/>
            </a:prstGeom>
            <a:noFill/>
          </p:spPr>
        </p:pic>
      </p:grpSp>
      <p:sp>
        <p:nvSpPr>
          <p:cNvPr id="11274" name="object 15"/>
          <p:cNvSpPr txBox="1">
            <a:spLocks noGrp="1" noChangeShapeType="1"/>
          </p:cNvSpPr>
          <p:nvPr/>
        </p:nvSpPr>
        <p:spPr bwMode="auto">
          <a:xfrm>
            <a:off x="2586038" y="2871788"/>
            <a:ext cx="866756" cy="443070"/>
          </a:xfrm>
          <a:prstGeom prst="rect">
            <a:avLst/>
          </a:prstGeom>
          <a:noFill/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800" b="1">
                <a:solidFill>
                  <a:srgbClr val="FFFFFF"/>
                </a:solidFill>
              </a:rPr>
              <a:t>ФОП</a:t>
            </a:r>
            <a:endParaRPr/>
          </a:p>
        </p:txBody>
      </p:sp>
      <p:sp>
        <p:nvSpPr>
          <p:cNvPr id="11275" name="object 16"/>
          <p:cNvSpPr txBox="1">
            <a:spLocks noGrp="1" noChangeShapeType="1"/>
          </p:cNvSpPr>
          <p:nvPr/>
        </p:nvSpPr>
        <p:spPr bwMode="auto">
          <a:xfrm>
            <a:off x="1738283" y="4286257"/>
            <a:ext cx="3536181" cy="2228815"/>
          </a:xfrm>
          <a:prstGeom prst="rect">
            <a:avLst/>
          </a:prstGeom>
          <a:noFill/>
        </p:spPr>
        <p:txBody>
          <a:bodyPr wrap="square" lIns="0" tIns="12700" rIns="0" bIns="0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5pPr>
            <a:lvl6pPr>
              <a:tabLst>
                <a:tab pos="830262" algn="l"/>
              </a:tabLst>
              <a:defRPr lang="ru-RU" sz="1800"/>
            </a:lvl6pPr>
            <a:lvl7pPr>
              <a:tabLst>
                <a:tab pos="830262" algn="l"/>
              </a:tabLst>
              <a:defRPr lang="ru-RU" sz="1800"/>
            </a:lvl7pPr>
            <a:lvl8pPr>
              <a:tabLst>
                <a:tab pos="830262" algn="l"/>
              </a:tabLst>
              <a:defRPr lang="ru-RU" sz="1800"/>
            </a:lvl8pPr>
            <a:lvl9pPr>
              <a:tabLst>
                <a:tab pos="830262" algn="l"/>
              </a:tabLst>
              <a:defRPr lang="ru-RU" sz="1800"/>
            </a:lvl9pPr>
          </a:lstStyle>
          <a:p>
            <a:pPr marL="12700" algn="ctr">
              <a:spcBef>
                <a:spcPts val="100"/>
              </a:spcBef>
              <a:defRPr/>
            </a:pPr>
            <a:r>
              <a:rPr sz="1600" b="1">
                <a:solidFill>
                  <a:srgbClr val="001F5F"/>
                </a:solidFill>
              </a:rPr>
              <a:t>ФОП ДО: ВОСПИТАНИЕ И РАЗВИТИЕ РЕБЕНКА ДОШКОЛЬНОГО ВОЗРАСТА, ГРАЖДАНИНА РФ, ФОРМИРОВАНИЕ ОСНОВ ГРАЖДАНСКОЙ И КУЛЬТУРНОЙ ИДЕНТИЧНОСТИ НА ДОСТУПНОМ СОДЕРЖАНИИ, ДОСТУПНЫМИ СРЕДСТВАМИ</a:t>
            </a:r>
            <a:endParaRPr sz="1600"/>
          </a:p>
        </p:txBody>
      </p:sp>
      <p:pic>
        <p:nvPicPr>
          <p:cNvPr id="11286" name="object 27"/>
          <p:cNvPicPr>
            <a:picLocks noGrp="1" noChangeAspect="1"/>
          </p:cNvPicPr>
          <p:nvPr/>
        </p:nvPicPr>
        <p:blipFill>
          <a:blip r:embed="rId6" cstate="print"/>
          <a:stretch/>
        </p:blipFill>
        <p:spPr bwMode="auto">
          <a:xfrm>
            <a:off x="3888583" y="3090864"/>
            <a:ext cx="816769" cy="1279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247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стали работать по новой федеральной образовательной программе дошкольного образования (ФОП ДО). 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altLang="ru-RU" sz="4200" b="1" dirty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altLang="ru-RU" sz="4200" b="1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alt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25.11 2022г. № 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</a:p>
        </p:txBody>
      </p:sp>
    </p:spTree>
    <p:extLst>
      <p:ext uri="{BB962C8B-B14F-4D97-AF65-F5344CB8AC3E}">
        <p14:creationId xmlns:p14="http://schemas.microsoft.com/office/powerpoint/2010/main" val="274790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8414" y="4071942"/>
            <a:ext cx="7672366" cy="20002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473614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0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2222417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10417175" y="5300664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516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7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 - это норматив, который был разработан для осуществления</a:t>
            </a:r>
          </a:p>
          <a:p>
            <a:pPr algn="ctr" fontAlgn="t"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 следующих функций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</a:p>
          <a:p>
            <a:pPr fontAlgn="t"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 fontAlgn="t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 fontAlgn="t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 fontAlgn="t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 fontAlgn="t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10417175" y="5300664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278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0852" y="2852937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40921" y="2916834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12112" y="2673115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3791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6972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5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дошкольного образования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стали основой для разработки образовательных программ ДОО</a:t>
            </a:r>
          </a:p>
        </p:txBody>
      </p:sp>
    </p:spTree>
    <p:extLst>
      <p:ext uri="{BB962C8B-B14F-4D97-AF65-F5344CB8AC3E}">
        <p14:creationId xmlns:p14="http://schemas.microsoft.com/office/powerpoint/2010/main" val="2909318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8348" y="1214423"/>
            <a:ext cx="7772400" cy="86994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 - это первые педагоги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2728" y="271462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статья 18 Федерального закона Российской Федерации "Об образовании в РФ»".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Родители обязаны заложить основы физического, нравственного, интеллектуального развития личности в раннем детском возрасте.</a:t>
            </a:r>
            <a:r>
              <a:rPr lang="ru-RU" b="1" i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5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24034" y="476672"/>
            <a:ext cx="8286808" cy="5665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Отличие ФОП ДО от ООП ДО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lnSpc>
                <a:spcPts val="2880"/>
              </a:lnSpc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более детализирована;</a:t>
            </a:r>
          </a:p>
          <a:p>
            <a:pPr marL="285750" indent="-285750">
              <a:lnSpc>
                <a:spcPts val="2880"/>
              </a:lnSpc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направлена на воспитание патриотических и интернациональных чувств;</a:t>
            </a:r>
          </a:p>
          <a:p>
            <a:pPr marL="285750" indent="-285750">
              <a:lnSpc>
                <a:spcPts val="2880"/>
              </a:lnSpc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рассчитана на дошкольное воспитание разных возрастных групп;</a:t>
            </a:r>
          </a:p>
          <a:p>
            <a:pPr marL="285750" indent="-285750">
              <a:lnSpc>
                <a:spcPts val="2880"/>
              </a:lnSpc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установлены возможные достижения детей к определенному возрасту - планируемые результаты реализации Программы;</a:t>
            </a:r>
          </a:p>
          <a:p>
            <a:pPr marL="285750" indent="-285750">
              <a:lnSpc>
                <a:spcPts val="2880"/>
              </a:lnSpc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сделан акцент на правила безопасного поведения в различных ситуациях;</a:t>
            </a:r>
          </a:p>
          <a:p>
            <a:pPr marL="285750" indent="-285750">
              <a:lnSpc>
                <a:spcPts val="2880"/>
              </a:lnSpc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произведений.</a:t>
            </a:r>
          </a:p>
          <a:p>
            <a:pPr marL="285750" indent="-285750">
              <a:lnSpc>
                <a:spcPts val="2880"/>
              </a:lnSpc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одно из обязательных условий реализации Программы - взаимодействие педагогического коллектива с семьями воспитанников.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546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3552" y="332657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  <a:p>
            <a:pPr algn="ctr" fontAlgn="t"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571500" indent="-571500" fontAlgn="t"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целевой</a:t>
            </a:r>
          </a:p>
          <a:p>
            <a:pPr marL="571500" indent="-571500" fontAlgn="t"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содержательный‎</a:t>
            </a:r>
          </a:p>
          <a:p>
            <a:pPr marL="571500" indent="-571500" fontAlgn="t"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fontAlgn="t"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fontAlgn="t"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В структуру ФОП входят:</a:t>
            </a:r>
          </a:p>
          <a:p>
            <a:pPr algn="ctr" fontAlgn="t"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 fontAlgn="t"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рабочая программа образования; </a:t>
            </a:r>
          </a:p>
          <a:p>
            <a:pPr marL="285750" indent="-285750" fontAlgn="t"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рабочая программа воспитания; </a:t>
            </a:r>
          </a:p>
          <a:p>
            <a:pPr marL="285750" indent="-285750" fontAlgn="t"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программа коррекционно-развивающей работы; </a:t>
            </a:r>
          </a:p>
          <a:p>
            <a:pPr marL="285750" indent="-285750" fontAlgn="t"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федеральный календарный план воспитательной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537349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373</Words>
  <Application>Microsoft Office PowerPoint</Application>
  <PresentationFormat>Широкоэкранный</PresentationFormat>
  <Paragraphs>71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FrankRuehl</vt:lpstr>
      <vt:lpstr>Georgia</vt:lpstr>
      <vt:lpstr>Microsoft Sans Serif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Родители - это первые педагоги </vt:lpstr>
      <vt:lpstr>Презентация PowerPoint</vt:lpstr>
      <vt:lpstr>Презентация PowerPoint</vt:lpstr>
      <vt:lpstr>ЕДИНОЕ ОБРАЗОВАТЕЛЬНОЕ ПРОСТРАНСТВО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2023-11-20T16:34:21Z</dcterms:created>
  <dcterms:modified xsi:type="dcterms:W3CDTF">2023-11-21T07:23:11Z</dcterms:modified>
</cp:coreProperties>
</file>